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8C7D"/>
    <a:srgbClr val="D8804A"/>
    <a:srgbClr val="A7815A"/>
    <a:srgbClr val="684238"/>
    <a:srgbClr val="AE9180"/>
    <a:srgbClr val="F6F5F0"/>
    <a:srgbClr val="2417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7657" autoAdjust="0"/>
  </p:normalViewPr>
  <p:slideViewPr>
    <p:cSldViewPr snapToGrid="0">
      <p:cViewPr varScale="1">
        <p:scale>
          <a:sx n="41" d="100"/>
          <a:sy n="41" d="100"/>
        </p:scale>
        <p:origin x="196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2B04E6-35D8-4A3F-A956-99CD1ADD167E}" type="datetimeFigureOut">
              <a:rPr lang="en-CA" smtClean="0"/>
              <a:t>2020-11-24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1DAD66-2AA6-491F-9528-CBEC050FFEC4}" type="slidenum">
              <a:rPr lang="en-CA" smtClean="0"/>
              <a:t>‹#›</a:t>
            </a:fld>
            <a:endParaRPr lang="en-CA"/>
          </a:p>
        </p:txBody>
      </p:sp>
    </p:spTree>
    <p:extLst>
      <p:ext uri="{BB962C8B-B14F-4D97-AF65-F5344CB8AC3E}">
        <p14:creationId xmlns:p14="http://schemas.microsoft.com/office/powerpoint/2010/main" val="357608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There are four key questions we can ask ourselves when</a:t>
            </a:r>
            <a:r>
              <a:rPr lang="en-CA" baseline="0" dirty="0" smtClean="0"/>
              <a:t> we’re faced with a problem we need to solve – whether it’s big or small. </a:t>
            </a:r>
            <a:r>
              <a:rPr lang="en-CA" dirty="0" smtClean="0"/>
              <a:t>They </a:t>
            </a:r>
            <a:r>
              <a:rPr lang="en-CA" baseline="0" dirty="0" smtClean="0"/>
              <a:t>go a bit deeper than the four actions of observing, thinking, decision-making and acting we talked about earlier, but they are very well aligned.  We’re going to look at each of them, and then figure out how you go about getting the answers you need to reach a solution to the problem. </a:t>
            </a:r>
            <a:endParaRPr lang="en-CA" dirty="0"/>
          </a:p>
        </p:txBody>
      </p:sp>
      <p:sp>
        <p:nvSpPr>
          <p:cNvPr id="4" name="Slide Number Placeholder 3"/>
          <p:cNvSpPr>
            <a:spLocks noGrp="1"/>
          </p:cNvSpPr>
          <p:nvPr>
            <p:ph type="sldNum" sz="quarter" idx="10"/>
          </p:nvPr>
        </p:nvSpPr>
        <p:spPr/>
        <p:txBody>
          <a:bodyPr/>
          <a:lstStyle/>
          <a:p>
            <a:fld id="{671DAD66-2AA6-491F-9528-CBEC050FFEC4}" type="slidenum">
              <a:rPr lang="en-CA" smtClean="0"/>
              <a:t>1</a:t>
            </a:fld>
            <a:endParaRPr lang="en-CA"/>
          </a:p>
        </p:txBody>
      </p:sp>
    </p:spTree>
    <p:extLst>
      <p:ext uri="{BB962C8B-B14F-4D97-AF65-F5344CB8AC3E}">
        <p14:creationId xmlns:p14="http://schemas.microsoft.com/office/powerpoint/2010/main" val="4159698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First, what problem do you need to solve? That’s a great place to start!</a:t>
            </a:r>
            <a:r>
              <a:rPr lang="en-CA" baseline="0" dirty="0" smtClean="0"/>
              <a:t> </a:t>
            </a:r>
            <a:r>
              <a:rPr lang="en-CA" dirty="0" smtClean="0"/>
              <a:t>It</a:t>
            </a:r>
            <a:r>
              <a:rPr lang="en-CA" baseline="0" dirty="0" smtClean="0"/>
              <a:t> sounds like a simple question, but it’s kind of deceptive. </a:t>
            </a:r>
          </a:p>
          <a:p>
            <a:endParaRPr lang="en-CA" baseline="0" dirty="0" smtClean="0"/>
          </a:p>
          <a:p>
            <a:r>
              <a:rPr lang="en-CA" baseline="0" dirty="0" smtClean="0"/>
              <a:t>For example, we need to make sure that what we think is a problem </a:t>
            </a:r>
            <a:r>
              <a:rPr lang="en-CA" i="1" baseline="0" dirty="0" smtClean="0"/>
              <a:t>is really a problem</a:t>
            </a:r>
            <a:r>
              <a:rPr lang="en-CA" baseline="0" dirty="0" smtClean="0"/>
              <a:t>. Is it just something that we don’t like personally, or do we think it’s a problem because we resent or dislike where it’s coming from? What seems like a problem to one person may not be a problem to anyone else – so sometimes we have to separate personal opinion from the mix. </a:t>
            </a:r>
          </a:p>
          <a:p>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To</a:t>
            </a:r>
            <a:r>
              <a:rPr lang="en-CA" baseline="0" dirty="0" smtClean="0"/>
              <a:t> make sure the problem is more than just an opinion, l</a:t>
            </a:r>
            <a:r>
              <a:rPr lang="en-CA" dirty="0" smtClean="0"/>
              <a:t>ook</a:t>
            </a:r>
            <a:r>
              <a:rPr lang="en-CA" baseline="0" dirty="0" smtClean="0"/>
              <a:t> at it from different points of view – and that means involving anyone impacted by it. Find out</a:t>
            </a:r>
            <a:r>
              <a:rPr lang="en-CA" dirty="0" smtClean="0"/>
              <a:t> </a:t>
            </a:r>
            <a:r>
              <a:rPr lang="en-CA" baseline="0" dirty="0" smtClean="0"/>
              <a:t>what they think the problem is, so you can make sure everyone‘s on the same page and agrees that there’s a problem to solve. If there’s been a workplace injury, for example, it’s not just the injured person who would be consulted to figure out what went wrong. A Health and Safety representative, anyone involved in the incident where the injury occurred, on-site recordings, other workers who’ve been injured – they would all come together to identify the true cause of the problem.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r>
              <a:rPr lang="en-CA" baseline="0" dirty="0" smtClean="0"/>
              <a:t>And maybe there is really a problem – but are we looking at the right one? We might actually be looking at the symptom of a completely different problem we hadn’t realized was happening. It’s a bit like giving someone an aspirin for a headache, when the </a:t>
            </a:r>
            <a:r>
              <a:rPr lang="en-CA" sz="1200" kern="1200" dirty="0" smtClean="0">
                <a:solidFill>
                  <a:schemeClr val="tx1"/>
                </a:solidFill>
                <a:latin typeface="+mn-lt"/>
                <a:ea typeface="+mn-ea"/>
                <a:cs typeface="+mn-cs"/>
              </a:rPr>
              <a:t>cause</a:t>
            </a:r>
            <a:r>
              <a:rPr lang="en-CA" baseline="0" dirty="0" smtClean="0"/>
              <a:t> of the headache is actually a head injury. You’ve treated what seems to be the problem, but the source of that problem remains. A great way to get at the root cause of a problem is to come up with different ways to finish the statement “this wouldn’t be happening if…” A caution though: it’s a statement that can lead us away from problem solving if it ends in an accusation. “This wouldn’t be happening if… Frank wasn’t such an idiot” is not actually going to help – in fact, Frank’s angry, emotional reaction is likely to get in the way of moving forward at all. Instead, get at the issue directly with a statement like “this wouldn’t be happening if… the safety lock was put in place any time the machinery isn’t in use.”</a:t>
            </a:r>
          </a:p>
          <a:p>
            <a:endParaRPr lang="en-CA" dirty="0" smtClean="0"/>
          </a:p>
          <a:p>
            <a:r>
              <a:rPr lang="en-CA" baseline="0" dirty="0" smtClean="0"/>
              <a:t>With everyone’s perspectives in mind, and some digging to find the root cause of the problem, we can come up with a clear statement: </a:t>
            </a:r>
            <a:r>
              <a:rPr lang="en-CA" b="1" baseline="0" dirty="0" smtClean="0"/>
              <a:t>this is the problem we need to solve. </a:t>
            </a:r>
            <a:endParaRPr lang="en-CA" b="1" dirty="0"/>
          </a:p>
        </p:txBody>
      </p:sp>
      <p:sp>
        <p:nvSpPr>
          <p:cNvPr id="4" name="Slide Number Placeholder 3"/>
          <p:cNvSpPr>
            <a:spLocks noGrp="1"/>
          </p:cNvSpPr>
          <p:nvPr>
            <p:ph type="sldNum" sz="quarter" idx="10"/>
          </p:nvPr>
        </p:nvSpPr>
        <p:spPr/>
        <p:txBody>
          <a:bodyPr/>
          <a:lstStyle/>
          <a:p>
            <a:fld id="{671DAD66-2AA6-491F-9528-CBEC050FFEC4}" type="slidenum">
              <a:rPr lang="en-CA" smtClean="0"/>
              <a:t>2</a:t>
            </a:fld>
            <a:endParaRPr lang="en-CA"/>
          </a:p>
        </p:txBody>
      </p:sp>
    </p:spTree>
    <p:extLst>
      <p:ext uri="{BB962C8B-B14F-4D97-AF65-F5344CB8AC3E}">
        <p14:creationId xmlns:p14="http://schemas.microsoft.com/office/powerpoint/2010/main" val="2372831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Once</a:t>
            </a:r>
            <a:r>
              <a:rPr lang="en-CA" baseline="0" dirty="0" smtClean="0"/>
              <a:t> we are very clear about what the problem is, we can look at different ways we could fix it.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While it might be tempting to just go with </a:t>
            </a:r>
            <a:r>
              <a:rPr lang="en-CA" dirty="0" smtClean="0"/>
              <a:t>the first potential solution, it’s important that</a:t>
            </a:r>
            <a:r>
              <a:rPr lang="en-CA" baseline="0" dirty="0" smtClean="0"/>
              <a:t> we think of several different ways we could possibly solve the problem, even when we just want to get it over with quickly. </a:t>
            </a:r>
            <a:endParaRPr lang="en-CA" dirty="0" smtClean="0"/>
          </a:p>
          <a:p>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It’s equally important that we i</a:t>
            </a:r>
            <a:r>
              <a:rPr lang="en-CA" dirty="0" smtClean="0"/>
              <a:t>nclude the people impacted by the problem in </a:t>
            </a:r>
            <a:r>
              <a:rPr lang="en-CA" baseline="0" dirty="0" smtClean="0"/>
              <a:t>coming up with a solution. Everyone looks at problems a different way, and the same problem can affect people in different ways. That can change what solutions would and wouldn’t work, so there’s incredible value in getting those different perspectives when trying to solve a problem. </a:t>
            </a:r>
            <a:r>
              <a:rPr lang="en-CA" dirty="0" smtClean="0"/>
              <a:t>This is an excellent opportunity to practice</a:t>
            </a:r>
            <a:r>
              <a:rPr lang="en-CA" baseline="0" dirty="0" smtClean="0"/>
              <a:t> b</a:t>
            </a:r>
            <a:r>
              <a:rPr lang="en-CA" dirty="0" smtClean="0"/>
              <a:t>rainstorming, and building on each others ideas like we did in our last activity. </a:t>
            </a:r>
          </a:p>
          <a:p>
            <a:endParaRPr lang="en-CA" dirty="0" smtClean="0"/>
          </a:p>
          <a:p>
            <a:r>
              <a:rPr lang="en-CA" dirty="0" smtClean="0"/>
              <a:t>Once we have several different options, we need to think about</a:t>
            </a:r>
            <a:r>
              <a:rPr lang="en-CA" baseline="0" dirty="0" smtClean="0"/>
              <a:t> the consequences of each possible solution – not just how it will (hopefully) solve the issue right now, but what will happen as a result of making that decision in the long-run? Are there implications on anyone else? Could there be a “down side” to this solution that’s worse than the problem we’re trying to solve in the first place? Make sure you keep solutions on the list that you can live with, and that don’t inadvertently make things worse. The problem with the safety latch not being used on the machinery – technically, getting rid of the machinery altogether would ensure that no one gets injured by it – but it also might put the entire company out of business and everyone who works there out of a job. Not a solution we should probably keep on the list. </a:t>
            </a:r>
            <a:endParaRPr lang="en-CA" dirty="0" smtClean="0"/>
          </a:p>
        </p:txBody>
      </p:sp>
      <p:sp>
        <p:nvSpPr>
          <p:cNvPr id="4" name="Slide Number Placeholder 3"/>
          <p:cNvSpPr>
            <a:spLocks noGrp="1"/>
          </p:cNvSpPr>
          <p:nvPr>
            <p:ph type="sldNum" sz="quarter" idx="10"/>
          </p:nvPr>
        </p:nvSpPr>
        <p:spPr/>
        <p:txBody>
          <a:bodyPr/>
          <a:lstStyle/>
          <a:p>
            <a:fld id="{671DAD66-2AA6-491F-9528-CBEC050FFEC4}" type="slidenum">
              <a:rPr lang="en-CA" smtClean="0"/>
              <a:t>3</a:t>
            </a:fld>
            <a:endParaRPr lang="en-CA"/>
          </a:p>
        </p:txBody>
      </p:sp>
    </p:spTree>
    <p:extLst>
      <p:ext uri="{BB962C8B-B14F-4D97-AF65-F5344CB8AC3E}">
        <p14:creationId xmlns:p14="http://schemas.microsoft.com/office/powerpoint/2010/main" val="887577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Once</a:t>
            </a:r>
            <a:r>
              <a:rPr lang="en-CA" baseline="0" dirty="0" smtClean="0"/>
              <a:t> you have a list of possible solutions, you have to decide which one you’re going to try. </a:t>
            </a:r>
          </a:p>
          <a:p>
            <a:endParaRPr lang="en-CA" dirty="0" smtClean="0"/>
          </a:p>
          <a:p>
            <a:r>
              <a:rPr lang="en-CA" dirty="0" smtClean="0"/>
              <a:t>Consider</a:t>
            </a:r>
            <a:r>
              <a:rPr lang="en-CA" baseline="0" dirty="0" smtClean="0"/>
              <a:t> how likely it is for each solution to result in the problem being solved. Some solutions that came from your brainstorming session might be guaranteed to fix the problem, while others only “might” fix it. While something that might fix it could be the quickest and most attractive choice, how willing are you to face this problem again – and possibly again after that, if your bet doesn’t pay off? </a:t>
            </a:r>
          </a:p>
          <a:p>
            <a:endParaRPr lang="en-CA" baseline="0" dirty="0" smtClean="0"/>
          </a:p>
          <a:p>
            <a:r>
              <a:rPr lang="en-CA" baseline="0" dirty="0" smtClean="0"/>
              <a:t>Weigh whether the solutions you’re considering will solve the problem not just short-term, but permanently. Remember our friend with the headache earlier? From a long-term perspective, their problem needs a bigger solution than an aspirin. </a:t>
            </a:r>
            <a:r>
              <a:rPr lang="en-CA" dirty="0" smtClean="0"/>
              <a:t> </a:t>
            </a:r>
          </a:p>
          <a:p>
            <a:endParaRPr lang="en-CA" baseline="0" dirty="0" smtClean="0"/>
          </a:p>
          <a:p>
            <a:r>
              <a:rPr lang="en-CA" dirty="0" smtClean="0"/>
              <a:t>It’s also important to</a:t>
            </a:r>
            <a:r>
              <a:rPr lang="en-CA" baseline="0" dirty="0" smtClean="0"/>
              <a:t> look at each of the possible solutions analytically – </a:t>
            </a:r>
            <a:r>
              <a:rPr lang="en-CA" dirty="0" smtClean="0"/>
              <a:t>not turning them down because they’re difficult, or you don’t like the person who suggested them. Taking your emotions out of the mix when problem solving is a good</a:t>
            </a:r>
            <a:r>
              <a:rPr lang="en-CA" baseline="0" dirty="0" smtClean="0"/>
              <a:t> way to make decisions that really work.</a:t>
            </a:r>
          </a:p>
          <a:p>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We also have to keep in mind that if other people need to be involved for</a:t>
            </a:r>
            <a:r>
              <a:rPr lang="en-CA" baseline="0" dirty="0" smtClean="0"/>
              <a:t> the solution to work, we need to get them on board – make sure they’re willing to do the work involved. If we don’t confirm that ahead of time, we could shoot ourselves in the foot by deciding to try a solution we can’t actually make work.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Once</a:t>
            </a:r>
            <a:r>
              <a:rPr lang="en-CA" baseline="0" dirty="0" smtClean="0"/>
              <a:t> you’ve weighed your options, it’s time to d</a:t>
            </a:r>
            <a:r>
              <a:rPr lang="en-CA" dirty="0" smtClean="0"/>
              <a:t>ecide what solution you’re going to try. </a:t>
            </a: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r>
              <a:rPr lang="en-CA" dirty="0" smtClean="0"/>
              <a:t>If you have facilitated the Decision</a:t>
            </a:r>
            <a:r>
              <a:rPr lang="en-CA" baseline="0" dirty="0" smtClean="0"/>
              <a:t> </a:t>
            </a:r>
            <a:r>
              <a:rPr lang="en-CA" dirty="0" smtClean="0"/>
              <a:t>Making</a:t>
            </a:r>
            <a:r>
              <a:rPr lang="en-CA" baseline="0" dirty="0" smtClean="0"/>
              <a:t> module with this group, mention the idea of making pro and con lists, ranked pro and con lists, and decision matrixes to help make this process easier. </a:t>
            </a:r>
          </a:p>
          <a:p>
            <a:endParaRPr lang="en-CA" baseline="0" dirty="0" smtClean="0"/>
          </a:p>
          <a:p>
            <a:r>
              <a:rPr lang="en-CA" baseline="0" dirty="0" smtClean="0"/>
              <a:t>If you haven’t facilitated the Decision Making module and plan to run additional modules from the Game Changer course, suggest that for additional tips and tricks on making good decisions the group may want to vote for the Decision Making module when they choose the next session’s topic. </a:t>
            </a:r>
            <a:endParaRPr lang="en-CA" dirty="0" smtClean="0"/>
          </a:p>
        </p:txBody>
      </p:sp>
      <p:sp>
        <p:nvSpPr>
          <p:cNvPr id="4" name="Slide Number Placeholder 3"/>
          <p:cNvSpPr>
            <a:spLocks noGrp="1"/>
          </p:cNvSpPr>
          <p:nvPr>
            <p:ph type="sldNum" sz="quarter" idx="10"/>
          </p:nvPr>
        </p:nvSpPr>
        <p:spPr/>
        <p:txBody>
          <a:bodyPr/>
          <a:lstStyle/>
          <a:p>
            <a:fld id="{671DAD66-2AA6-491F-9528-CBEC050FFEC4}" type="slidenum">
              <a:rPr lang="en-CA" smtClean="0"/>
              <a:t>4</a:t>
            </a:fld>
            <a:endParaRPr lang="en-CA"/>
          </a:p>
        </p:txBody>
      </p:sp>
    </p:spTree>
    <p:extLst>
      <p:ext uri="{BB962C8B-B14F-4D97-AF65-F5344CB8AC3E}">
        <p14:creationId xmlns:p14="http://schemas.microsoft.com/office/powerpoint/2010/main" val="2554487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We’ve made a decision, which is great! The next part can sometimes be the hardest – and that’s actually working on the solution.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First,</a:t>
            </a:r>
            <a:r>
              <a:rPr lang="en-CA" baseline="0" dirty="0" smtClean="0"/>
              <a:t> d</a:t>
            </a:r>
            <a:r>
              <a:rPr lang="en-CA" dirty="0" smtClean="0"/>
              <a:t>eciding what</a:t>
            </a:r>
            <a:r>
              <a:rPr lang="en-CA" baseline="0" dirty="0" smtClean="0"/>
              <a:t> solution we think will work</a:t>
            </a:r>
            <a:r>
              <a:rPr lang="en-CA" dirty="0" smtClean="0"/>
              <a:t> is a good first step, but w</a:t>
            </a:r>
            <a:r>
              <a:rPr lang="en-CA" baseline="0" dirty="0" smtClean="0"/>
              <a:t>e have to make it real – say it out loud, write it down on paper – heck, even post it to the front of the fridge. Don’t keep it just in our heads, but do something so that solution is visible as a reminder. That way we’re less likely to let the habits or behaviours that caused the problem in the first place happen again. </a:t>
            </a: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We need to be clear about what the solution is not only for our own sakes, but for everyone else impacted by the problem. Again, we all have to be on the same page, so let’s talk to them – make sure they understand the solution and get their buy-in that they’re going to act on it along with us. Even if they don’t have a role to play in executing the solution, anyone impacted by the problem should know that we’re working on it and how.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Executing a solution is rarely a quick, one-step process. We’ll need to keep at it – keep focused on the decision we made and see if it’s making a difference  And that’s a big question – how do we know if the solution is working? For some big problems, it might be obvious – if a house is on fire and our solution is to aim a firehose at it, we’ll know pretty quickly if it’s helped or not. But lots of problems aren’t that clear cut.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Are there any markers you can set to know you’re making progress? Consider the statement “I will know that things are getting better when…” and come up with not just one, but several different ways to finish the sentence. Then, consider how to end the statement “I will know this problem has been solved when…” Much like the solution we chose, we need to write these statements down. That’s not only so we don’t forget them, but so we can celebrate progress with a checkmark next to each statement that comes true.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r>
              <a:rPr lang="en-CA" dirty="0" smtClean="0"/>
              <a:t>And</a:t>
            </a:r>
            <a:r>
              <a:rPr lang="en-CA" baseline="0" dirty="0" smtClean="0"/>
              <a:t> don’t forget to t</a:t>
            </a:r>
            <a:r>
              <a:rPr lang="en-CA" dirty="0" smtClean="0"/>
              <a:t>alk to the people</a:t>
            </a:r>
            <a:r>
              <a:rPr lang="en-CA" baseline="0" dirty="0" smtClean="0"/>
              <a:t> who were impacted by the problem – do they think the solution helped? Are they finding the situation better? When both we and they agree that the solution is working we can start to relax – and when we all agree on that final “this problem has been solved” statement, we can celebrate. </a:t>
            </a:r>
          </a:p>
          <a:p>
            <a:endParaRPr lang="en-CA" baseline="0" dirty="0" smtClean="0"/>
          </a:p>
          <a:p>
            <a:r>
              <a:rPr lang="en-CA" baseline="0" dirty="0" smtClean="0"/>
              <a:t>I wish it were simple, and that the first solution we try will fix our problems every time. Using the techniques we discussed there’s a better chance, but that’s not a guarantee. We have to be prepared that we may not hit those markers, and will need to go back and pick what we thought was the second-best solution to try instead. That can be frustrating, but we will have learned something from what didn’t work in the first solution we tried – let’s use that for our next try.</a:t>
            </a:r>
            <a:endParaRPr lang="en-CA" dirty="0" smtClean="0"/>
          </a:p>
          <a:p>
            <a:endParaRPr lang="en-CA" dirty="0" smtClean="0"/>
          </a:p>
          <a:p>
            <a:r>
              <a:rPr lang="en-CA" dirty="0" smtClean="0"/>
              <a:t>Finally,</a:t>
            </a:r>
            <a:r>
              <a:rPr lang="en-CA" baseline="0" dirty="0" smtClean="0"/>
              <a:t> o</a:t>
            </a:r>
            <a:r>
              <a:rPr lang="en-CA" dirty="0" smtClean="0"/>
              <a:t>nce the problem is solved, it’s worth</a:t>
            </a:r>
            <a:r>
              <a:rPr lang="en-CA" baseline="0" dirty="0" smtClean="0"/>
              <a:t> taking some time to consider h</a:t>
            </a:r>
            <a:r>
              <a:rPr lang="en-CA" dirty="0" smtClean="0"/>
              <a:t>ow we can make sure the same problem doesn’t happen again. Think about the solutions we put in place, and whether</a:t>
            </a:r>
            <a:r>
              <a:rPr lang="en-CA" baseline="0" dirty="0" smtClean="0"/>
              <a:t> there’s anything we or anyone else could do proactively to prevent the problem from coming back. </a:t>
            </a:r>
            <a:endParaRPr lang="en-CA" dirty="0"/>
          </a:p>
        </p:txBody>
      </p:sp>
      <p:sp>
        <p:nvSpPr>
          <p:cNvPr id="4" name="Slide Number Placeholder 3"/>
          <p:cNvSpPr>
            <a:spLocks noGrp="1"/>
          </p:cNvSpPr>
          <p:nvPr>
            <p:ph type="sldNum" sz="quarter" idx="10"/>
          </p:nvPr>
        </p:nvSpPr>
        <p:spPr/>
        <p:txBody>
          <a:bodyPr/>
          <a:lstStyle/>
          <a:p>
            <a:fld id="{671DAD66-2AA6-491F-9528-CBEC050FFEC4}" type="slidenum">
              <a:rPr lang="en-CA" smtClean="0"/>
              <a:t>5</a:t>
            </a:fld>
            <a:endParaRPr lang="en-CA"/>
          </a:p>
        </p:txBody>
      </p:sp>
    </p:spTree>
    <p:extLst>
      <p:ext uri="{BB962C8B-B14F-4D97-AF65-F5344CB8AC3E}">
        <p14:creationId xmlns:p14="http://schemas.microsoft.com/office/powerpoint/2010/main" val="902909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It</a:t>
            </a:r>
            <a:r>
              <a:rPr lang="en-CA" baseline="0" dirty="0" smtClean="0"/>
              <a:t> can be hard to start the problem solving process when some problems seem so large, or when we feel like we don’t have the power to actually execute a solution. That’s a good opportunity to reframe the problem into something that we can impact – even if it’s our own choices, attitudes, or opinions. Big problems like poverty, racism, environmental crises and health pandemics do feel like things we can’t find a solution to on our own – but in each and every one of these situations there’s something we can do to be part of the solution – and if enough other people do it too, even big overwhelming problems can be impacted. </a:t>
            </a:r>
            <a:endParaRPr lang="en-CA" dirty="0"/>
          </a:p>
        </p:txBody>
      </p:sp>
      <p:sp>
        <p:nvSpPr>
          <p:cNvPr id="4" name="Slide Number Placeholder 3"/>
          <p:cNvSpPr>
            <a:spLocks noGrp="1"/>
          </p:cNvSpPr>
          <p:nvPr>
            <p:ph type="sldNum" sz="quarter" idx="10"/>
          </p:nvPr>
        </p:nvSpPr>
        <p:spPr/>
        <p:txBody>
          <a:bodyPr/>
          <a:lstStyle/>
          <a:p>
            <a:fld id="{671DAD66-2AA6-491F-9528-CBEC050FFEC4}" type="slidenum">
              <a:rPr lang="en-CA" smtClean="0"/>
              <a:t>6</a:t>
            </a:fld>
            <a:endParaRPr lang="en-CA"/>
          </a:p>
        </p:txBody>
      </p:sp>
    </p:spTree>
    <p:extLst>
      <p:ext uri="{BB962C8B-B14F-4D97-AF65-F5344CB8AC3E}">
        <p14:creationId xmlns:p14="http://schemas.microsoft.com/office/powerpoint/2010/main" val="2645400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B282B631-9F88-4B47-99D8-CB09C6D475FC}" type="datetimeFigureOut">
              <a:rPr lang="en-CA" smtClean="0"/>
              <a:t>2020-11-24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424983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282B631-9F88-4B47-99D8-CB09C6D475FC}" type="datetimeFigureOut">
              <a:rPr lang="en-CA" smtClean="0"/>
              <a:t>2020-11-24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3132660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282B631-9F88-4B47-99D8-CB09C6D475FC}" type="datetimeFigureOut">
              <a:rPr lang="en-CA" smtClean="0"/>
              <a:t>2020-11-24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2225823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282B631-9F88-4B47-99D8-CB09C6D475FC}" type="datetimeFigureOut">
              <a:rPr lang="en-CA" smtClean="0"/>
              <a:t>2020-11-24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685052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2B631-9F88-4B47-99D8-CB09C6D475FC}" type="datetimeFigureOut">
              <a:rPr lang="en-CA" smtClean="0"/>
              <a:t>2020-11-24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6162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282B631-9F88-4B47-99D8-CB09C6D475FC}" type="datetimeFigureOut">
              <a:rPr lang="en-CA" smtClean="0"/>
              <a:t>2020-11-24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33299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B282B631-9F88-4B47-99D8-CB09C6D475FC}" type="datetimeFigureOut">
              <a:rPr lang="en-CA" smtClean="0"/>
              <a:t>2020-11-24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84874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282B631-9F88-4B47-99D8-CB09C6D475FC}" type="datetimeFigureOut">
              <a:rPr lang="en-CA" smtClean="0"/>
              <a:t>2020-11-24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4270737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2B631-9F88-4B47-99D8-CB09C6D475FC}" type="datetimeFigureOut">
              <a:rPr lang="en-CA" smtClean="0"/>
              <a:t>2020-11-24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222486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2B631-9F88-4B47-99D8-CB09C6D475FC}" type="datetimeFigureOut">
              <a:rPr lang="en-CA" smtClean="0"/>
              <a:t>2020-11-24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82464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2B631-9F88-4B47-99D8-CB09C6D475FC}" type="datetimeFigureOut">
              <a:rPr lang="en-CA" smtClean="0"/>
              <a:t>2020-11-24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3966465-65B6-4630-AF2F-0882EBD031FA}" type="slidenum">
              <a:rPr lang="en-CA" smtClean="0"/>
              <a:t>‹#›</a:t>
            </a:fld>
            <a:endParaRPr lang="en-CA"/>
          </a:p>
        </p:txBody>
      </p:sp>
    </p:spTree>
    <p:extLst>
      <p:ext uri="{BB962C8B-B14F-4D97-AF65-F5344CB8AC3E}">
        <p14:creationId xmlns:p14="http://schemas.microsoft.com/office/powerpoint/2010/main" val="2682525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2B631-9F88-4B47-99D8-CB09C6D475FC}" type="datetimeFigureOut">
              <a:rPr lang="en-CA" smtClean="0"/>
              <a:t>2020-11-24</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966465-65B6-4630-AF2F-0882EBD031FA}" type="slidenum">
              <a:rPr lang="en-CA" smtClean="0"/>
              <a:t>‹#›</a:t>
            </a:fld>
            <a:endParaRPr lang="en-CA"/>
          </a:p>
        </p:txBody>
      </p:sp>
    </p:spTree>
    <p:extLst>
      <p:ext uri="{BB962C8B-B14F-4D97-AF65-F5344CB8AC3E}">
        <p14:creationId xmlns:p14="http://schemas.microsoft.com/office/powerpoint/2010/main" val="3568811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15182"/>
          <a:stretch/>
        </p:blipFill>
        <p:spPr>
          <a:xfrm>
            <a:off x="-1" y="0"/>
            <a:ext cx="12192001" cy="6902606"/>
          </a:xfrm>
          <a:prstGeom prst="rect">
            <a:avLst/>
          </a:prstGeom>
        </p:spPr>
      </p:pic>
      <p:sp>
        <p:nvSpPr>
          <p:cNvPr id="2" name="Title 1"/>
          <p:cNvSpPr>
            <a:spLocks noGrp="1"/>
          </p:cNvSpPr>
          <p:nvPr>
            <p:ph type="ctrTitle"/>
          </p:nvPr>
        </p:nvSpPr>
        <p:spPr>
          <a:xfrm>
            <a:off x="1523999" y="2257503"/>
            <a:ext cx="9144000" cy="2387600"/>
          </a:xfrm>
          <a:solidFill>
            <a:srgbClr val="D8804A">
              <a:alpha val="80000"/>
            </a:srgbClr>
          </a:solidFill>
        </p:spPr>
        <p:txBody>
          <a:bodyPr anchor="ctr"/>
          <a:lstStyle/>
          <a:p>
            <a:r>
              <a:rPr lang="en-CA" b="1" dirty="0" smtClean="0">
                <a:effectLst>
                  <a:outerShdw blurRad="38100" dist="38100" dir="2700000" algn="tl">
                    <a:srgbClr val="000000">
                      <a:alpha val="43137"/>
                    </a:srgbClr>
                  </a:outerShdw>
                </a:effectLst>
              </a:rPr>
              <a:t>Problem-Solving Questions</a:t>
            </a:r>
            <a:endParaRPr lang="en-C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5460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28977" t="8002" b="31296"/>
          <a:stretch/>
        </p:blipFill>
        <p:spPr>
          <a:xfrm>
            <a:off x="11152" y="0"/>
            <a:ext cx="12180848" cy="6936059"/>
          </a:xfrm>
        </p:spPr>
      </p:pic>
      <p:sp>
        <p:nvSpPr>
          <p:cNvPr id="2" name="Title 1"/>
          <p:cNvSpPr>
            <a:spLocks noGrp="1"/>
          </p:cNvSpPr>
          <p:nvPr>
            <p:ph type="title"/>
          </p:nvPr>
        </p:nvSpPr>
        <p:spPr>
          <a:xfrm>
            <a:off x="5865540" y="365125"/>
            <a:ext cx="6043962" cy="1325563"/>
          </a:xfrm>
          <a:solidFill>
            <a:srgbClr val="684238">
              <a:alpha val="80000"/>
            </a:srgbClr>
          </a:solidFill>
        </p:spPr>
        <p:txBody>
          <a:bodyPr/>
          <a:lstStyle/>
          <a:p>
            <a:pPr algn="ctr"/>
            <a:r>
              <a:rPr lang="en-CA" dirty="0" smtClean="0">
                <a:solidFill>
                  <a:schemeClr val="bg1">
                    <a:lumMod val="95000"/>
                  </a:schemeClr>
                </a:solidFill>
              </a:rPr>
              <a:t>What is the problem we need to solve?</a:t>
            </a:r>
            <a:endParaRPr lang="en-CA" dirty="0">
              <a:solidFill>
                <a:schemeClr val="bg1">
                  <a:lumMod val="95000"/>
                </a:schemeClr>
              </a:solidFill>
            </a:endParaRPr>
          </a:p>
        </p:txBody>
      </p:sp>
      <p:sp>
        <p:nvSpPr>
          <p:cNvPr id="5" name="Content Placeholder 2"/>
          <p:cNvSpPr txBox="1">
            <a:spLocks/>
          </p:cNvSpPr>
          <p:nvPr/>
        </p:nvSpPr>
        <p:spPr>
          <a:xfrm>
            <a:off x="6679580" y="1825625"/>
            <a:ext cx="5229922" cy="4787048"/>
          </a:xfrm>
          <a:prstGeom prst="rect">
            <a:avLst/>
          </a:prstGeom>
          <a:solidFill>
            <a:srgbClr val="684238">
              <a:alpha val="80000"/>
            </a:srgb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dirty="0" smtClean="0">
                <a:solidFill>
                  <a:schemeClr val="bg1">
                    <a:lumMod val="95000"/>
                  </a:schemeClr>
                </a:solidFill>
              </a:rPr>
              <a:t>Is there really a problem?</a:t>
            </a:r>
          </a:p>
          <a:p>
            <a:r>
              <a:rPr lang="en-CA" dirty="0" smtClean="0">
                <a:solidFill>
                  <a:schemeClr val="bg1">
                    <a:lumMod val="95000"/>
                  </a:schemeClr>
                </a:solidFill>
              </a:rPr>
              <a:t>What do other people think the problem is?</a:t>
            </a:r>
          </a:p>
          <a:p>
            <a:r>
              <a:rPr lang="en-CA" dirty="0" smtClean="0">
                <a:solidFill>
                  <a:schemeClr val="bg1">
                    <a:lumMod val="95000"/>
                  </a:schemeClr>
                </a:solidFill>
              </a:rPr>
              <a:t>Is what we see a problem, or a symptom? </a:t>
            </a:r>
          </a:p>
          <a:p>
            <a:r>
              <a:rPr lang="en-CA" dirty="0" smtClean="0">
                <a:solidFill>
                  <a:schemeClr val="bg1">
                    <a:lumMod val="95000"/>
                  </a:schemeClr>
                </a:solidFill>
              </a:rPr>
              <a:t>“</a:t>
            </a:r>
            <a:r>
              <a:rPr lang="en-CA" dirty="0">
                <a:solidFill>
                  <a:schemeClr val="bg1">
                    <a:lumMod val="95000"/>
                  </a:schemeClr>
                </a:solidFill>
              </a:rPr>
              <a:t>T</a:t>
            </a:r>
            <a:r>
              <a:rPr lang="en-CA" dirty="0" smtClean="0">
                <a:solidFill>
                  <a:schemeClr val="bg1">
                    <a:lumMod val="95000"/>
                  </a:schemeClr>
                </a:solidFill>
              </a:rPr>
              <a:t>his wouldn’t be happening if…”</a:t>
            </a:r>
          </a:p>
          <a:p>
            <a:pPr marL="0" indent="0">
              <a:buNone/>
            </a:pPr>
            <a:endParaRPr lang="en-CA" dirty="0" smtClean="0">
              <a:solidFill>
                <a:schemeClr val="bg1">
                  <a:lumMod val="95000"/>
                </a:schemeClr>
              </a:solidFill>
            </a:endParaRPr>
          </a:p>
          <a:p>
            <a:pPr marL="0" indent="0">
              <a:buNone/>
            </a:pPr>
            <a:r>
              <a:rPr lang="en-CA" b="1" dirty="0" smtClean="0">
                <a:solidFill>
                  <a:schemeClr val="bg1">
                    <a:lumMod val="95000"/>
                  </a:schemeClr>
                </a:solidFill>
              </a:rPr>
              <a:t>This </a:t>
            </a:r>
            <a:r>
              <a:rPr lang="en-CA" dirty="0" smtClean="0">
                <a:solidFill>
                  <a:schemeClr val="bg1">
                    <a:lumMod val="95000"/>
                  </a:schemeClr>
                </a:solidFill>
              </a:rPr>
              <a:t>is the problem we need to solve.</a:t>
            </a:r>
          </a:p>
        </p:txBody>
      </p:sp>
    </p:spTree>
    <p:extLst>
      <p:ext uri="{BB962C8B-B14F-4D97-AF65-F5344CB8AC3E}">
        <p14:creationId xmlns:p14="http://schemas.microsoft.com/office/powerpoint/2010/main" val="3356345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t="1029" r="22366" b="33280"/>
          <a:stretch/>
        </p:blipFill>
        <p:spPr>
          <a:xfrm>
            <a:off x="0" y="0"/>
            <a:ext cx="12244039" cy="6902606"/>
          </a:xfrm>
          <a:prstGeom prst="rect">
            <a:avLst/>
          </a:prstGeom>
        </p:spPr>
      </p:pic>
      <p:sp>
        <p:nvSpPr>
          <p:cNvPr id="2" name="Title 1"/>
          <p:cNvSpPr>
            <a:spLocks noGrp="1"/>
          </p:cNvSpPr>
          <p:nvPr>
            <p:ph type="title"/>
          </p:nvPr>
        </p:nvSpPr>
        <p:spPr>
          <a:xfrm>
            <a:off x="459058" y="331671"/>
            <a:ext cx="6867293" cy="1325563"/>
          </a:xfrm>
          <a:solidFill>
            <a:srgbClr val="AE9180">
              <a:alpha val="80000"/>
            </a:srgbClr>
          </a:solidFill>
        </p:spPr>
        <p:txBody>
          <a:bodyPr/>
          <a:lstStyle/>
          <a:p>
            <a:r>
              <a:rPr lang="en-CA" dirty="0" smtClean="0"/>
              <a:t>What kinds of solutions could there be?</a:t>
            </a:r>
            <a:endParaRPr lang="en-CA" dirty="0"/>
          </a:p>
        </p:txBody>
      </p:sp>
      <p:sp>
        <p:nvSpPr>
          <p:cNvPr id="3" name="Content Placeholder 2"/>
          <p:cNvSpPr>
            <a:spLocks noGrp="1"/>
          </p:cNvSpPr>
          <p:nvPr>
            <p:ph idx="1"/>
          </p:nvPr>
        </p:nvSpPr>
        <p:spPr>
          <a:xfrm>
            <a:off x="459058" y="2360884"/>
            <a:ext cx="4369419" cy="3370843"/>
          </a:xfrm>
          <a:solidFill>
            <a:srgbClr val="AE9180">
              <a:alpha val="80000"/>
            </a:srgbClr>
          </a:solidFill>
        </p:spPr>
        <p:txBody>
          <a:bodyPr/>
          <a:lstStyle/>
          <a:p>
            <a:r>
              <a:rPr lang="en-CA" dirty="0" smtClean="0"/>
              <a:t>Think of several solutions</a:t>
            </a:r>
          </a:p>
          <a:p>
            <a:r>
              <a:rPr lang="en-CA" dirty="0" smtClean="0"/>
              <a:t>Involve people impacted by the problem </a:t>
            </a:r>
          </a:p>
          <a:p>
            <a:r>
              <a:rPr lang="en-CA" dirty="0" smtClean="0"/>
              <a:t>Welcome different views</a:t>
            </a:r>
          </a:p>
          <a:p>
            <a:r>
              <a:rPr lang="en-CA" dirty="0" smtClean="0"/>
              <a:t>Think about the consequences of each possible solution</a:t>
            </a:r>
          </a:p>
          <a:p>
            <a:endParaRPr lang="en-CA" dirty="0" smtClean="0"/>
          </a:p>
          <a:p>
            <a:endParaRPr lang="en-CA" dirty="0"/>
          </a:p>
        </p:txBody>
      </p:sp>
    </p:spTree>
    <p:extLst>
      <p:ext uri="{BB962C8B-B14F-4D97-AF65-F5344CB8AC3E}">
        <p14:creationId xmlns:p14="http://schemas.microsoft.com/office/powerpoint/2010/main" val="72073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11631" r="16818" b="17560"/>
          <a:stretch/>
        </p:blipFill>
        <p:spPr>
          <a:xfrm flipH="1">
            <a:off x="-22302" y="-22302"/>
            <a:ext cx="12214302" cy="6924908"/>
          </a:xfrm>
          <a:prstGeom prst="rect">
            <a:avLst/>
          </a:prstGeom>
        </p:spPr>
      </p:pic>
      <p:sp>
        <p:nvSpPr>
          <p:cNvPr id="2" name="Title 1"/>
          <p:cNvSpPr>
            <a:spLocks noGrp="1"/>
          </p:cNvSpPr>
          <p:nvPr>
            <p:ph type="title"/>
          </p:nvPr>
        </p:nvSpPr>
        <p:spPr>
          <a:xfrm>
            <a:off x="317811" y="1833504"/>
            <a:ext cx="3663176" cy="2537774"/>
          </a:xfrm>
        </p:spPr>
        <p:txBody>
          <a:bodyPr>
            <a:normAutofit/>
          </a:bodyPr>
          <a:lstStyle/>
          <a:p>
            <a:r>
              <a:rPr lang="en-CA" dirty="0" smtClean="0"/>
              <a:t>Which solution do I want to try?</a:t>
            </a:r>
            <a:endParaRPr lang="en-CA" dirty="0"/>
          </a:p>
        </p:txBody>
      </p:sp>
      <p:sp>
        <p:nvSpPr>
          <p:cNvPr id="3" name="Content Placeholder 2"/>
          <p:cNvSpPr>
            <a:spLocks noGrp="1"/>
          </p:cNvSpPr>
          <p:nvPr>
            <p:ph idx="1"/>
          </p:nvPr>
        </p:nvSpPr>
        <p:spPr>
          <a:xfrm>
            <a:off x="6924907" y="535259"/>
            <a:ext cx="4616604" cy="5151863"/>
          </a:xfrm>
          <a:solidFill>
            <a:srgbClr val="A7815A">
              <a:alpha val="80000"/>
            </a:srgbClr>
          </a:solidFill>
        </p:spPr>
        <p:txBody>
          <a:bodyPr/>
          <a:lstStyle/>
          <a:p>
            <a:r>
              <a:rPr lang="en-CA" dirty="0" smtClean="0"/>
              <a:t>Will the solution </a:t>
            </a:r>
            <a:r>
              <a:rPr lang="en-CA" b="1" dirty="0" smtClean="0"/>
              <a:t>definitely</a:t>
            </a:r>
            <a:r>
              <a:rPr lang="en-CA" dirty="0" smtClean="0"/>
              <a:t> fix the problem, or </a:t>
            </a:r>
            <a:r>
              <a:rPr lang="en-CA" b="1" dirty="0" smtClean="0"/>
              <a:t>maybe</a:t>
            </a:r>
            <a:r>
              <a:rPr lang="en-CA" dirty="0" smtClean="0"/>
              <a:t> fix it?</a:t>
            </a:r>
          </a:p>
          <a:p>
            <a:r>
              <a:rPr lang="en-CA" dirty="0" smtClean="0"/>
              <a:t>Is it a long-term solution, or a short-term solution?</a:t>
            </a:r>
          </a:p>
          <a:p>
            <a:r>
              <a:rPr lang="en-CA" dirty="0" smtClean="0"/>
              <a:t>Is there an emotional reason one solution appeals more than others?</a:t>
            </a:r>
          </a:p>
          <a:p>
            <a:r>
              <a:rPr lang="en-CA" dirty="0" smtClean="0"/>
              <a:t>Do we have the support we need to execute the solution?</a:t>
            </a:r>
          </a:p>
          <a:p>
            <a:endParaRPr lang="en-CA" dirty="0"/>
          </a:p>
        </p:txBody>
      </p:sp>
    </p:spTree>
    <p:extLst>
      <p:ext uri="{BB962C8B-B14F-4D97-AF65-F5344CB8AC3E}">
        <p14:creationId xmlns:p14="http://schemas.microsoft.com/office/powerpoint/2010/main" val="1258610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15435"/>
          <a:stretch/>
        </p:blipFill>
        <p:spPr>
          <a:xfrm>
            <a:off x="0" y="0"/>
            <a:ext cx="12192000" cy="6869151"/>
          </a:xfrm>
          <a:prstGeom prst="rect">
            <a:avLst/>
          </a:prstGeom>
        </p:spPr>
      </p:pic>
      <p:sp>
        <p:nvSpPr>
          <p:cNvPr id="2" name="Title 1"/>
          <p:cNvSpPr>
            <a:spLocks noGrp="1"/>
          </p:cNvSpPr>
          <p:nvPr>
            <p:ph type="title"/>
          </p:nvPr>
        </p:nvSpPr>
        <p:spPr>
          <a:xfrm>
            <a:off x="275993" y="250031"/>
            <a:ext cx="3956824" cy="1325563"/>
          </a:xfrm>
          <a:solidFill>
            <a:srgbClr val="F6F5F0">
              <a:alpha val="80000"/>
            </a:srgbClr>
          </a:solidFill>
        </p:spPr>
        <p:txBody>
          <a:bodyPr/>
          <a:lstStyle/>
          <a:p>
            <a:r>
              <a:rPr lang="en-CA" dirty="0" smtClean="0"/>
              <a:t>So… now what?</a:t>
            </a:r>
            <a:endParaRPr lang="en-CA" dirty="0"/>
          </a:p>
        </p:txBody>
      </p:sp>
      <p:sp>
        <p:nvSpPr>
          <p:cNvPr id="3" name="Content Placeholder 2"/>
          <p:cNvSpPr>
            <a:spLocks noGrp="1"/>
          </p:cNvSpPr>
          <p:nvPr>
            <p:ph idx="1"/>
          </p:nvPr>
        </p:nvSpPr>
        <p:spPr>
          <a:xfrm>
            <a:off x="275993" y="1825625"/>
            <a:ext cx="6470495" cy="4351338"/>
          </a:xfrm>
          <a:solidFill>
            <a:srgbClr val="F6F5F0">
              <a:alpha val="80000"/>
            </a:srgbClr>
          </a:solidFill>
        </p:spPr>
        <p:txBody>
          <a:bodyPr>
            <a:normAutofit fontScale="92500" lnSpcReduction="10000"/>
          </a:bodyPr>
          <a:lstStyle/>
          <a:p>
            <a:r>
              <a:rPr lang="en-CA" dirty="0" smtClean="0"/>
              <a:t>Make it real: say it out loud or write it down </a:t>
            </a:r>
          </a:p>
          <a:p>
            <a:r>
              <a:rPr lang="en-CA" dirty="0" smtClean="0"/>
              <a:t>Get buy-in from people that can help</a:t>
            </a:r>
          </a:p>
          <a:p>
            <a:r>
              <a:rPr lang="en-CA" dirty="0" smtClean="0"/>
              <a:t>Let those impacted by the problem know about the solution</a:t>
            </a:r>
          </a:p>
          <a:p>
            <a:r>
              <a:rPr lang="en-CA" dirty="0" smtClean="0"/>
              <a:t>Set markers to measure progress</a:t>
            </a:r>
          </a:p>
          <a:p>
            <a:r>
              <a:rPr lang="en-CA" dirty="0" smtClean="0"/>
              <a:t>Decide how we’ll know the problem has been solved</a:t>
            </a:r>
          </a:p>
          <a:p>
            <a:r>
              <a:rPr lang="en-CA" dirty="0" smtClean="0"/>
              <a:t>Be prepared to try another solution if the first one doesn’t work</a:t>
            </a:r>
          </a:p>
          <a:p>
            <a:r>
              <a:rPr lang="en-CA" dirty="0" smtClean="0"/>
              <a:t>Prevent the problem from happening again</a:t>
            </a:r>
          </a:p>
        </p:txBody>
      </p:sp>
    </p:spTree>
    <p:extLst>
      <p:ext uri="{BB962C8B-B14F-4D97-AF65-F5344CB8AC3E}">
        <p14:creationId xmlns:p14="http://schemas.microsoft.com/office/powerpoint/2010/main" val="1665656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9201" r="14531"/>
          <a:stretch/>
        </p:blipFill>
        <p:spPr>
          <a:xfrm flipH="1">
            <a:off x="0" y="0"/>
            <a:ext cx="12192000" cy="6858000"/>
          </a:xfrm>
          <a:prstGeom prst="rect">
            <a:avLst/>
          </a:prstGeom>
        </p:spPr>
      </p:pic>
      <p:sp>
        <p:nvSpPr>
          <p:cNvPr id="2" name="Title 1"/>
          <p:cNvSpPr>
            <a:spLocks noGrp="1"/>
          </p:cNvSpPr>
          <p:nvPr>
            <p:ph type="title"/>
          </p:nvPr>
        </p:nvSpPr>
        <p:spPr>
          <a:xfrm>
            <a:off x="1442225" y="169824"/>
            <a:ext cx="9307550" cy="1325563"/>
          </a:xfrm>
        </p:spPr>
        <p:txBody>
          <a:bodyPr/>
          <a:lstStyle/>
          <a:p>
            <a:r>
              <a:rPr lang="en-CA" dirty="0" smtClean="0"/>
              <a:t>What if the problem is too big to solve?</a:t>
            </a:r>
            <a:endParaRPr lang="en-CA" dirty="0"/>
          </a:p>
        </p:txBody>
      </p:sp>
      <p:sp>
        <p:nvSpPr>
          <p:cNvPr id="3" name="Content Placeholder 2"/>
          <p:cNvSpPr>
            <a:spLocks noGrp="1"/>
          </p:cNvSpPr>
          <p:nvPr>
            <p:ph idx="1"/>
          </p:nvPr>
        </p:nvSpPr>
        <p:spPr>
          <a:xfrm>
            <a:off x="6991815" y="1665211"/>
            <a:ext cx="4672361" cy="4668682"/>
          </a:xfrm>
          <a:solidFill>
            <a:srgbClr val="9C8C7D">
              <a:alpha val="80000"/>
            </a:srgbClr>
          </a:solidFill>
        </p:spPr>
        <p:txBody>
          <a:bodyPr/>
          <a:lstStyle/>
          <a:p>
            <a:r>
              <a:rPr lang="en-CA" dirty="0" smtClean="0"/>
              <a:t>Break large problems down into smaller pieces</a:t>
            </a:r>
          </a:p>
          <a:p>
            <a:r>
              <a:rPr lang="en-CA" dirty="0" smtClean="0"/>
              <a:t>Find something we can control – our choices, our actions, our opinions or our attitudes</a:t>
            </a:r>
          </a:p>
          <a:p>
            <a:r>
              <a:rPr lang="en-CA" dirty="0" smtClean="0"/>
              <a:t>Recognize we’re not alone. Big problems can be solved by many people working together towards a solution</a:t>
            </a:r>
            <a:endParaRPr lang="en-CA" dirty="0"/>
          </a:p>
        </p:txBody>
      </p:sp>
    </p:spTree>
    <p:extLst>
      <p:ext uri="{BB962C8B-B14F-4D97-AF65-F5344CB8AC3E}">
        <p14:creationId xmlns:p14="http://schemas.microsoft.com/office/powerpoint/2010/main" val="1606014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659</TotalTime>
  <Words>2245</Words>
  <Application>Microsoft Office PowerPoint</Application>
  <PresentationFormat>Widescreen</PresentationFormat>
  <Paragraphs>84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Problem-Solving Questions</vt:lpstr>
      <vt:lpstr>What is the problem we need to solve?</vt:lpstr>
      <vt:lpstr>What kinds of solutions could there be?</vt:lpstr>
      <vt:lpstr>Which solution do I want to try?</vt:lpstr>
      <vt:lpstr>So… now what?</vt:lpstr>
      <vt:lpstr>What if the problem is too big to solve?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workforce</dc:creator>
  <cp:lastModifiedBy>Summer</cp:lastModifiedBy>
  <cp:revision>27</cp:revision>
  <dcterms:created xsi:type="dcterms:W3CDTF">2020-11-09T21:47:53Z</dcterms:created>
  <dcterms:modified xsi:type="dcterms:W3CDTF">2020-11-24T21:25:11Z</dcterms:modified>
</cp:coreProperties>
</file>